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D54F"/>
    <a:srgbClr val="CCECFF"/>
    <a:srgbClr val="FFFF99"/>
    <a:srgbClr val="CCFF99"/>
    <a:srgbClr val="FFCCFF"/>
    <a:srgbClr val="CC99FF"/>
    <a:srgbClr val="CC66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999" autoAdjust="0"/>
    <p:restoredTop sz="97842" autoAdjust="0"/>
  </p:normalViewPr>
  <p:slideViewPr>
    <p:cSldViewPr snapToGrid="0">
      <p:cViewPr>
        <p:scale>
          <a:sx n="80" d="100"/>
          <a:sy n="80" d="100"/>
        </p:scale>
        <p:origin x="-56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3293" y="-91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6363" cy="511731"/>
          </a:xfrm>
          <a:prstGeom prst="rect">
            <a:avLst/>
          </a:prstGeom>
        </p:spPr>
        <p:txBody>
          <a:bodyPr vert="horz" lIns="99029" tIns="49515" rIns="99029" bIns="49515" rtlCol="0"/>
          <a:lstStyle>
            <a:lvl1pPr algn="l">
              <a:defRPr sz="14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6" y="1"/>
            <a:ext cx="3076363" cy="511731"/>
          </a:xfrm>
          <a:prstGeom prst="rect">
            <a:avLst/>
          </a:prstGeom>
        </p:spPr>
        <p:txBody>
          <a:bodyPr vert="horz" lIns="99029" tIns="49515" rIns="99029" bIns="49515" rtlCol="0"/>
          <a:lstStyle>
            <a:lvl1pPr algn="r">
              <a:defRPr sz="1400"/>
            </a:lvl1pPr>
          </a:lstStyle>
          <a:p>
            <a:fld id="{F07703E6-144B-43BB-B5A1-1C7D9474C665}" type="datetimeFigureOut">
              <a:rPr lang="fr-FR" smtClean="0"/>
              <a:pPr/>
              <a:t>25/01/2022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721108"/>
            <a:ext cx="3076363" cy="511731"/>
          </a:xfrm>
          <a:prstGeom prst="rect">
            <a:avLst/>
          </a:prstGeom>
        </p:spPr>
        <p:txBody>
          <a:bodyPr vert="horz" lIns="99029" tIns="49515" rIns="99029" bIns="49515" rtlCol="0" anchor="b"/>
          <a:lstStyle>
            <a:lvl1pPr algn="l">
              <a:defRPr sz="14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6" y="9721108"/>
            <a:ext cx="3076363" cy="511731"/>
          </a:xfrm>
          <a:prstGeom prst="rect">
            <a:avLst/>
          </a:prstGeom>
        </p:spPr>
        <p:txBody>
          <a:bodyPr vert="horz" lIns="99029" tIns="49515" rIns="99029" bIns="49515" rtlCol="0" anchor="b"/>
          <a:lstStyle>
            <a:lvl1pPr algn="r">
              <a:defRPr sz="1400"/>
            </a:lvl1pPr>
          </a:lstStyle>
          <a:p>
            <a:fld id="{3ABF6239-7D8F-44C4-8209-81C281F49AC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94959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AB7D9-CEB0-497C-8951-BCFE35F83D46}" type="datetimeFigureOut">
              <a:rPr lang="fr-FR" smtClean="0"/>
              <a:pPr/>
              <a:t>25/01/2022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15B24-6352-4D95-BE12-8728894FD9A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71901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415B24-6352-4D95-BE12-8728894FD9AB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0F66-0C8F-4D32-B564-8C5F51E5ACC2}" type="datetimeFigureOut">
              <a:rPr lang="fr-FR" smtClean="0"/>
              <a:pPr/>
              <a:t>25/01/2022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97EA-A04D-4509-9225-39E8A3400A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61212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0F66-0C8F-4D32-B564-8C5F51E5ACC2}" type="datetimeFigureOut">
              <a:rPr lang="fr-FR" smtClean="0"/>
              <a:pPr/>
              <a:t>25/01/2022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97EA-A04D-4509-9225-39E8A3400A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3330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7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7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0F66-0C8F-4D32-B564-8C5F51E5ACC2}" type="datetimeFigureOut">
              <a:rPr lang="fr-FR" smtClean="0"/>
              <a:pPr/>
              <a:t>25/01/2022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97EA-A04D-4509-9225-39E8A3400A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4088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0F66-0C8F-4D32-B564-8C5F51E5ACC2}" type="datetimeFigureOut">
              <a:rPr lang="fr-FR" smtClean="0"/>
              <a:pPr/>
              <a:t>25/01/2022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97EA-A04D-4509-9225-39E8A3400A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41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0F66-0C8F-4D32-B564-8C5F51E5ACC2}" type="datetimeFigureOut">
              <a:rPr lang="fr-FR" smtClean="0"/>
              <a:pPr/>
              <a:t>25/01/2022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97EA-A04D-4509-9225-39E8A3400A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222122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0F66-0C8F-4D32-B564-8C5F51E5ACC2}" type="datetimeFigureOut">
              <a:rPr lang="fr-FR" smtClean="0"/>
              <a:pPr/>
              <a:t>25/01/2022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97EA-A04D-4509-9225-39E8A3400A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53297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91" y="1681162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91" y="2505077"/>
            <a:ext cx="5157787" cy="368458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2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7"/>
            <a:ext cx="5183188" cy="368458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0F66-0C8F-4D32-B564-8C5F51E5ACC2}" type="datetimeFigureOut">
              <a:rPr lang="fr-FR" smtClean="0"/>
              <a:pPr/>
              <a:t>25/01/2022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97EA-A04D-4509-9225-39E8A3400A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2044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0F66-0C8F-4D32-B564-8C5F51E5ACC2}" type="datetimeFigureOut">
              <a:rPr lang="fr-FR" smtClean="0"/>
              <a:pPr/>
              <a:t>25/01/2022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97EA-A04D-4509-9225-39E8A3400A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8646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0F66-0C8F-4D32-B564-8C5F51E5ACC2}" type="datetimeFigureOut">
              <a:rPr lang="fr-FR" smtClean="0"/>
              <a:pPr/>
              <a:t>25/01/2022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97EA-A04D-4509-9225-39E8A3400A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71853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91" y="457201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91" y="2057401"/>
            <a:ext cx="3932238" cy="381158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0F66-0C8F-4D32-B564-8C5F51E5ACC2}" type="datetimeFigureOut">
              <a:rPr lang="fr-FR" smtClean="0"/>
              <a:pPr/>
              <a:t>25/01/2022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97EA-A04D-4509-9225-39E8A3400A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39138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91" y="457201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91" y="2057401"/>
            <a:ext cx="3932238" cy="381158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0F66-0C8F-4D32-B564-8C5F51E5ACC2}" type="datetimeFigureOut">
              <a:rPr lang="fr-FR" smtClean="0"/>
              <a:pPr/>
              <a:t>25/01/2022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F97EA-A04D-4509-9225-39E8A3400A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38262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70F66-0C8F-4D32-B564-8C5F51E5ACC2}" type="datetimeFigureOut">
              <a:rPr lang="fr-FR" smtClean="0"/>
              <a:pPr/>
              <a:t>25/01/2022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F97EA-A04D-4509-9225-39E8A3400AD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7178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/>
          <p:cNvGrpSpPr/>
          <p:nvPr/>
        </p:nvGrpSpPr>
        <p:grpSpPr>
          <a:xfrm>
            <a:off x="107241" y="-1108155"/>
            <a:ext cx="12084759" cy="8806817"/>
            <a:chOff x="12310" y="233910"/>
            <a:chExt cx="12084759" cy="8806817"/>
          </a:xfrm>
        </p:grpSpPr>
        <p:cxnSp>
          <p:nvCxnSpPr>
            <p:cNvPr id="95" name="Connecteur droit 94"/>
            <p:cNvCxnSpPr/>
            <p:nvPr/>
          </p:nvCxnSpPr>
          <p:spPr>
            <a:xfrm>
              <a:off x="4704481" y="6764683"/>
              <a:ext cx="22145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>
              <a:off x="4711101" y="5753575"/>
              <a:ext cx="22145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98"/>
            <p:cNvCxnSpPr/>
            <p:nvPr/>
          </p:nvCxnSpPr>
          <p:spPr>
            <a:xfrm>
              <a:off x="4918388" y="6883950"/>
              <a:ext cx="22145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cteur droit 99"/>
            <p:cNvCxnSpPr/>
            <p:nvPr/>
          </p:nvCxnSpPr>
          <p:spPr>
            <a:xfrm>
              <a:off x="4918388" y="7456422"/>
              <a:ext cx="22145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12310" y="233910"/>
              <a:ext cx="12052344" cy="88068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latin typeface="Arial Narrow" panose="020B0606020202030204" pitchFamily="34" charset="0"/>
              </a:endParaRPr>
            </a:p>
          </p:txBody>
        </p:sp>
        <p:cxnSp>
          <p:nvCxnSpPr>
            <p:cNvPr id="87" name="Connecteur droit avec flèche 86"/>
            <p:cNvCxnSpPr/>
            <p:nvPr/>
          </p:nvCxnSpPr>
          <p:spPr>
            <a:xfrm flipV="1">
              <a:off x="3973974" y="507288"/>
              <a:ext cx="0" cy="398498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/>
            <p:cNvCxnSpPr/>
            <p:nvPr/>
          </p:nvCxnSpPr>
          <p:spPr>
            <a:xfrm flipV="1">
              <a:off x="4114051" y="993913"/>
              <a:ext cx="704438" cy="51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ZoneTexte 5"/>
            <p:cNvSpPr txBox="1"/>
            <p:nvPr/>
          </p:nvSpPr>
          <p:spPr>
            <a:xfrm>
              <a:off x="2239726" y="706682"/>
              <a:ext cx="1913088" cy="677108"/>
            </a:xfrm>
            <a:prstGeom prst="rect">
              <a:avLst/>
            </a:prstGeom>
            <a:solidFill>
              <a:srgbClr val="FFD54F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 smtClean="0">
                  <a:latin typeface="Arial Narrow" panose="020B0606020202030204" pitchFamily="34" charset="0"/>
                </a:rPr>
                <a:t>Directeurs adjoints</a:t>
              </a:r>
              <a:endParaRPr lang="fr-FR" sz="1400" b="1" dirty="0">
                <a:latin typeface="Arial Narrow" panose="020B0606020202030204" pitchFamily="34" charset="0"/>
              </a:endParaRPr>
            </a:p>
            <a:p>
              <a:pPr algn="ctr"/>
              <a:r>
                <a:rPr lang="fr-FR" sz="1200" dirty="0" smtClean="0">
                  <a:latin typeface="Arial Narrow" panose="020B0606020202030204" pitchFamily="34" charset="0"/>
                </a:rPr>
                <a:t>Valérie DEMAREZ (MCF UPS)</a:t>
              </a:r>
              <a:endParaRPr lang="fr-FR" sz="1200" dirty="0">
                <a:latin typeface="Arial Narrow" panose="020B0606020202030204" pitchFamily="34" charset="0"/>
              </a:endParaRPr>
            </a:p>
            <a:p>
              <a:pPr algn="ctr"/>
              <a:r>
                <a:rPr lang="fr-FR" sz="1200" dirty="0" smtClean="0">
                  <a:latin typeface="Arial Narrow" panose="020B0606020202030204" pitchFamily="34" charset="0"/>
                </a:rPr>
                <a:t>Lionel JARLAN (DR IRD)</a:t>
              </a:r>
              <a:endParaRPr lang="fr-FR" sz="1200" dirty="0">
                <a:latin typeface="Arial Narrow" panose="020B0606020202030204" pitchFamily="34" charset="0"/>
              </a:endParaRP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9387163" y="1549757"/>
              <a:ext cx="2709906" cy="1031051"/>
            </a:xfrm>
            <a:prstGeom prst="rect">
              <a:avLst/>
            </a:prstGeom>
            <a:solidFill>
              <a:srgbClr val="CCE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300" b="1" dirty="0">
                  <a:latin typeface="Arial Narrow" panose="020B0606020202030204" pitchFamily="34" charset="0"/>
                </a:rPr>
                <a:t>Service </a:t>
              </a:r>
              <a:r>
                <a:rPr lang="fr-FR" sz="1300" b="1" dirty="0" err="1" smtClean="0">
                  <a:latin typeface="Arial Narrow" panose="020B0606020202030204" pitchFamily="34" charset="0"/>
                </a:rPr>
                <a:t>admin</a:t>
              </a:r>
              <a:r>
                <a:rPr lang="fr-FR" sz="1300" b="1" dirty="0" smtClean="0">
                  <a:latin typeface="Arial Narrow" panose="020B0606020202030204" pitchFamily="34" charset="0"/>
                </a:rPr>
                <a:t>. ,financier et logistique</a:t>
              </a:r>
              <a:endParaRPr lang="fr-FR" sz="1300" b="1" dirty="0">
                <a:latin typeface="Arial Narrow" panose="020B0606020202030204" pitchFamily="34" charset="0"/>
              </a:endParaRPr>
            </a:p>
            <a:p>
              <a:pPr algn="just"/>
              <a:r>
                <a:rPr lang="fr-FR" sz="1200" dirty="0" smtClean="0">
                  <a:latin typeface="Arial Narrow" panose="020B0606020202030204" pitchFamily="34" charset="0"/>
                </a:rPr>
                <a:t>Delphine Maria (AI </a:t>
              </a:r>
              <a:r>
                <a:rPr lang="fr-FR" sz="1200" dirty="0">
                  <a:latin typeface="Arial Narrow" panose="020B0606020202030204" pitchFamily="34" charset="0"/>
                </a:rPr>
                <a:t>CNRS</a:t>
              </a:r>
              <a:r>
                <a:rPr lang="fr-FR" sz="1200" dirty="0" smtClean="0">
                  <a:latin typeface="Arial Narrow" panose="020B0606020202030204" pitchFamily="34" charset="0"/>
                </a:rPr>
                <a:t>)</a:t>
              </a:r>
            </a:p>
            <a:p>
              <a:pPr algn="just"/>
              <a:r>
                <a:rPr lang="fr-FR" sz="1200" dirty="0" smtClean="0">
                  <a:latin typeface="Arial Narrow" panose="020B0606020202030204" pitchFamily="34" charset="0"/>
                </a:rPr>
                <a:t>Emilie Bastié, Eric Brune, Laura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Leal</a:t>
              </a:r>
              <a:r>
                <a:rPr lang="fr-FR" sz="1200" dirty="0" smtClean="0">
                  <a:latin typeface="Arial Narrow" panose="020B0606020202030204" pitchFamily="34" charset="0"/>
                </a:rPr>
                <a:t>, Laurence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Keppel</a:t>
              </a:r>
              <a:r>
                <a:rPr lang="fr-FR" sz="1200" dirty="0" smtClean="0">
                  <a:latin typeface="Arial Narrow" panose="020B0606020202030204" pitchFamily="34" charset="0"/>
                </a:rPr>
                <a:t>, Dominique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Tarrisse</a:t>
              </a:r>
              <a:r>
                <a:rPr lang="fr-FR" sz="1200" dirty="0" smtClean="0">
                  <a:latin typeface="Arial Narrow" panose="020B0606020202030204" pitchFamily="34" charset="0"/>
                </a:rPr>
                <a:t>, Charles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Schenck</a:t>
              </a:r>
              <a:endParaRPr lang="fr-FR" sz="1200" dirty="0" smtClean="0">
                <a:latin typeface="Arial Narrow" panose="020B0606020202030204" pitchFamily="34" charset="0"/>
              </a:endParaRPr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6210414" y="328401"/>
              <a:ext cx="3749357" cy="307777"/>
            </a:xfrm>
            <a:prstGeom prst="rect">
              <a:avLst/>
            </a:prstGeom>
            <a:solidFill>
              <a:srgbClr val="00CC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>
                  <a:latin typeface="Arial Narrow" panose="020B0606020202030204" pitchFamily="34" charset="0"/>
                </a:rPr>
                <a:t>TUTELLES (CNRS, UPS, IRD, CNES) – </a:t>
              </a:r>
              <a:r>
                <a:rPr lang="fr-FR" sz="1400" b="1" dirty="0" err="1" smtClean="0">
                  <a:latin typeface="Arial Narrow" panose="020B0606020202030204" pitchFamily="34" charset="0"/>
                </a:rPr>
                <a:t>INRAe</a:t>
              </a:r>
              <a:r>
                <a:rPr lang="fr-FR" sz="1400" b="1" dirty="0" smtClean="0">
                  <a:latin typeface="Arial Narrow" panose="020B0606020202030204" pitchFamily="34" charset="0"/>
                </a:rPr>
                <a:t> - OMP</a:t>
              </a:r>
              <a:endParaRPr lang="fr-FR" sz="1400" b="1" dirty="0">
                <a:latin typeface="Arial Narrow" panose="020B0606020202030204" pitchFamily="34" charset="0"/>
              </a:endParaRP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3503838" y="337375"/>
              <a:ext cx="1297951" cy="307777"/>
            </a:xfrm>
            <a:prstGeom prst="rect">
              <a:avLst/>
            </a:prstGeom>
            <a:solidFill>
              <a:srgbClr val="00CC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latin typeface="Arial Narrow" panose="020B0606020202030204" pitchFamily="34" charset="0"/>
                </a:rPr>
                <a:t>ED SDUEE</a:t>
              </a:r>
            </a:p>
          </p:txBody>
        </p:sp>
        <p:cxnSp>
          <p:nvCxnSpPr>
            <p:cNvPr id="34" name="Connecteur droit 33"/>
            <p:cNvCxnSpPr/>
            <p:nvPr/>
          </p:nvCxnSpPr>
          <p:spPr>
            <a:xfrm>
              <a:off x="9141920" y="1086216"/>
              <a:ext cx="20918" cy="556331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/>
            <p:nvPr/>
          </p:nvCxnSpPr>
          <p:spPr>
            <a:xfrm>
              <a:off x="9133968" y="2069150"/>
              <a:ext cx="214593" cy="30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/>
            <p:nvPr/>
          </p:nvCxnSpPr>
          <p:spPr>
            <a:xfrm>
              <a:off x="9168256" y="3167116"/>
              <a:ext cx="168431" cy="30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/>
            <p:cNvCxnSpPr/>
            <p:nvPr/>
          </p:nvCxnSpPr>
          <p:spPr>
            <a:xfrm flipV="1">
              <a:off x="7614023" y="990043"/>
              <a:ext cx="1541391" cy="1036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>
              <a:off x="2921340" y="1383790"/>
              <a:ext cx="5039" cy="710824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/>
            <p:cNvCxnSpPr/>
            <p:nvPr/>
          </p:nvCxnSpPr>
          <p:spPr>
            <a:xfrm>
              <a:off x="2950004" y="5595629"/>
              <a:ext cx="22145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1" name="ZoneTexte 1050"/>
            <p:cNvSpPr txBox="1"/>
            <p:nvPr/>
          </p:nvSpPr>
          <p:spPr>
            <a:xfrm>
              <a:off x="384511" y="6013487"/>
              <a:ext cx="2115474" cy="954107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400" b="1" dirty="0">
                  <a:latin typeface="Arial Narrow" panose="020B0606020202030204" pitchFamily="34" charset="0"/>
                </a:rPr>
                <a:t>Chantier </a:t>
              </a:r>
              <a:r>
                <a:rPr lang="fr-FR" sz="1400" b="1" dirty="0" err="1" smtClean="0">
                  <a:latin typeface="Arial Narrow" panose="020B0606020202030204" pitchFamily="34" charset="0"/>
                </a:rPr>
                <a:t>Sud-Ouest</a:t>
              </a:r>
              <a:endParaRPr lang="fr-FR" sz="1400" b="1" dirty="0">
                <a:latin typeface="Arial Narrow" panose="020B0606020202030204" pitchFamily="34" charset="0"/>
              </a:endParaRPr>
            </a:p>
            <a:p>
              <a:pPr algn="r"/>
              <a:r>
                <a:rPr lang="fr-FR" sz="1200" dirty="0" smtClean="0">
                  <a:latin typeface="Arial Narrow" panose="020B0606020202030204" pitchFamily="34" charset="0"/>
                </a:rPr>
                <a:t>Vincent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Bustillo</a:t>
              </a:r>
              <a:r>
                <a:rPr lang="fr-FR" sz="1200" dirty="0" smtClean="0">
                  <a:latin typeface="Arial Narrow" panose="020B0606020202030204" pitchFamily="34" charset="0"/>
                </a:rPr>
                <a:t> (MCF UPS)</a:t>
              </a:r>
            </a:p>
            <a:p>
              <a:pPr algn="r"/>
              <a:endParaRPr lang="fr-FR" sz="1200" dirty="0">
                <a:latin typeface="Arial Narrow" panose="020B0606020202030204" pitchFamily="34" charset="0"/>
              </a:endParaRPr>
            </a:p>
            <a:p>
              <a:pPr algn="r"/>
              <a:endParaRPr lang="fr-FR" sz="1200" dirty="0" smtClean="0">
                <a:latin typeface="Arial Narrow" panose="020B0606020202030204" pitchFamily="34" charset="0"/>
              </a:endParaRPr>
            </a:p>
            <a:p>
              <a:pPr algn="r"/>
              <a:endParaRPr lang="fr-FR" sz="600" dirty="0" smtClean="0">
                <a:latin typeface="Arial Narrow" panose="020B0606020202030204" pitchFamily="34" charset="0"/>
              </a:endParaRPr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384511" y="7164034"/>
              <a:ext cx="2110940" cy="954107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400" b="1" dirty="0">
                  <a:latin typeface="Arial Narrow" panose="020B0606020202030204" pitchFamily="34" charset="0"/>
                </a:rPr>
                <a:t>Chantier Sud-Med</a:t>
              </a:r>
            </a:p>
            <a:p>
              <a:pPr algn="r"/>
              <a:r>
                <a:rPr lang="fr-FR" sz="1200" dirty="0" smtClean="0">
                  <a:latin typeface="Arial Narrow" panose="020B0606020202030204" pitchFamily="34" charset="0"/>
                </a:rPr>
                <a:t>Vincent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Simonneaux</a:t>
              </a:r>
              <a:r>
                <a:rPr lang="fr-FR" sz="1200" dirty="0" smtClean="0">
                  <a:latin typeface="Arial Narrow" panose="020B0606020202030204" pitchFamily="34" charset="0"/>
                </a:rPr>
                <a:t> (IR IRD)</a:t>
              </a:r>
            </a:p>
            <a:p>
              <a:pPr algn="r"/>
              <a:endParaRPr lang="fr-FR" sz="1200" dirty="0" smtClean="0">
                <a:latin typeface="Arial Narrow" panose="020B0606020202030204" pitchFamily="34" charset="0"/>
              </a:endParaRPr>
            </a:p>
            <a:p>
              <a:pPr algn="r"/>
              <a:endParaRPr lang="fr-FR" sz="1200" dirty="0" smtClean="0">
                <a:latin typeface="Arial Narrow" panose="020B0606020202030204" pitchFamily="34" charset="0"/>
              </a:endParaRPr>
            </a:p>
            <a:p>
              <a:pPr algn="r"/>
              <a:endParaRPr lang="fr-FR" sz="600" dirty="0">
                <a:latin typeface="Arial Narrow" panose="020B0606020202030204" pitchFamily="34" charset="0"/>
              </a:endParaRPr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9385239" y="3559272"/>
              <a:ext cx="2552446" cy="89255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400" b="1" dirty="0" smtClean="0">
                  <a:latin typeface="Arial Narrow" panose="020B0606020202030204" pitchFamily="34" charset="0"/>
                </a:rPr>
                <a:t>Comité des Utilisateurs Informatique</a:t>
              </a:r>
            </a:p>
            <a:p>
              <a:pPr algn="just"/>
              <a:r>
                <a:rPr lang="fr-FR" sz="1200" dirty="0" smtClean="0">
                  <a:latin typeface="Arial Narrow" panose="020B0606020202030204" pitchFamily="34" charset="0"/>
                </a:rPr>
                <a:t>Jérôme Colin (IR CNRS)</a:t>
              </a:r>
            </a:p>
            <a:p>
              <a:pPr algn="just"/>
              <a:endParaRPr lang="fr-FR" sz="1200" dirty="0" smtClean="0">
                <a:latin typeface="Arial Narrow" panose="020B0606020202030204" pitchFamily="34" charset="0"/>
              </a:endParaRPr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384510" y="4992881"/>
              <a:ext cx="2115474" cy="800219"/>
            </a:xfrm>
            <a:prstGeom prst="rect">
              <a:avLst/>
            </a:prstGeom>
            <a:solidFill>
              <a:srgbClr val="FFC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>
                  <a:latin typeface="Arial Narrow" panose="020B0606020202030204" pitchFamily="34" charset="0"/>
                </a:rPr>
                <a:t>Dynamique régionale des surfaces </a:t>
              </a:r>
              <a:endParaRPr lang="fr-FR" sz="1400" b="1" dirty="0">
                <a:latin typeface="Arial Narrow" panose="020B0606020202030204" pitchFamily="34" charset="0"/>
              </a:endParaRPr>
            </a:p>
            <a:p>
              <a:pPr algn="r"/>
              <a:r>
                <a:rPr lang="fr-FR" sz="1200" dirty="0" smtClean="0">
                  <a:latin typeface="Arial Narrow" panose="020B0606020202030204" pitchFamily="34" charset="0"/>
                </a:rPr>
                <a:t>Lionel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Jarlan</a:t>
              </a:r>
              <a:r>
                <a:rPr lang="fr-FR" sz="1200" dirty="0" smtClean="0">
                  <a:latin typeface="Arial Narrow" panose="020B0606020202030204" pitchFamily="34" charset="0"/>
                </a:rPr>
                <a:t> (DR IRD)</a:t>
              </a:r>
            </a:p>
            <a:p>
              <a:pPr algn="r"/>
              <a:endParaRPr lang="fr-FR" sz="600" dirty="0">
                <a:latin typeface="Arial Narrow" panose="020B0606020202030204" pitchFamily="34" charset="0"/>
              </a:endParaRPr>
            </a:p>
          </p:txBody>
        </p:sp>
        <p:sp>
          <p:nvSpPr>
            <p:cNvPr id="77" name="ZoneTexte 76"/>
            <p:cNvSpPr txBox="1"/>
            <p:nvPr/>
          </p:nvSpPr>
          <p:spPr>
            <a:xfrm>
              <a:off x="339233" y="3233441"/>
              <a:ext cx="2131234" cy="600164"/>
            </a:xfrm>
            <a:prstGeom prst="rect">
              <a:avLst/>
            </a:prstGeom>
            <a:solidFill>
              <a:srgbClr val="FFC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400" b="1" dirty="0" smtClean="0">
                  <a:latin typeface="Arial Narrow" panose="020B0606020202030204" pitchFamily="34" charset="0"/>
                </a:rPr>
                <a:t>Eau</a:t>
              </a:r>
              <a:endParaRPr lang="fr-FR" sz="1400" b="1" dirty="0">
                <a:latin typeface="Arial Narrow" panose="020B0606020202030204" pitchFamily="34" charset="0"/>
              </a:endParaRPr>
            </a:p>
            <a:p>
              <a:pPr algn="r"/>
              <a:r>
                <a:rPr lang="fr-FR" sz="1300" dirty="0" smtClean="0">
                  <a:latin typeface="Arial Narrow" panose="020B0606020202030204" pitchFamily="34" charset="0"/>
                </a:rPr>
                <a:t>Olivier Merlin (CR CNRS)</a:t>
              </a:r>
            </a:p>
            <a:p>
              <a:pPr algn="r"/>
              <a:endParaRPr lang="fr-FR" sz="600" dirty="0">
                <a:latin typeface="Arial Narrow" panose="020B0606020202030204" pitchFamily="34" charset="0"/>
              </a:endParaRPr>
            </a:p>
          </p:txBody>
        </p:sp>
        <p:sp>
          <p:nvSpPr>
            <p:cNvPr id="78" name="ZoneTexte 77"/>
            <p:cNvSpPr txBox="1"/>
            <p:nvPr/>
          </p:nvSpPr>
          <p:spPr>
            <a:xfrm>
              <a:off x="373919" y="4070711"/>
              <a:ext cx="2096548" cy="584775"/>
            </a:xfrm>
            <a:prstGeom prst="rect">
              <a:avLst/>
            </a:prstGeom>
            <a:solidFill>
              <a:srgbClr val="FFC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400" b="1" dirty="0" smtClean="0">
                  <a:latin typeface="Arial Narrow" panose="020B0606020202030204" pitchFamily="34" charset="0"/>
                </a:rPr>
                <a:t>Agro-écosystèmes</a:t>
              </a:r>
              <a:endParaRPr lang="fr-FR" sz="1400" b="1" dirty="0">
                <a:latin typeface="Arial Narrow" panose="020B0606020202030204" pitchFamily="34" charset="0"/>
              </a:endParaRPr>
            </a:p>
            <a:p>
              <a:pPr algn="r"/>
              <a:r>
                <a:rPr lang="fr-FR" sz="1200" dirty="0" smtClean="0">
                  <a:latin typeface="Arial Narrow" panose="020B0606020202030204" pitchFamily="34" charset="0"/>
                </a:rPr>
                <a:t>Eric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Ceschia</a:t>
              </a:r>
              <a:r>
                <a:rPr lang="fr-FR" sz="1200" dirty="0" smtClean="0">
                  <a:latin typeface="Arial Narrow" panose="020B0606020202030204" pitchFamily="34" charset="0"/>
                </a:rPr>
                <a:t> (DR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INRAe</a:t>
              </a:r>
              <a:r>
                <a:rPr lang="fr-FR" sz="1200" dirty="0" smtClean="0">
                  <a:latin typeface="Arial Narrow" panose="020B0606020202030204" pitchFamily="34" charset="0"/>
                </a:rPr>
                <a:t>)</a:t>
              </a:r>
              <a:endParaRPr lang="fr-FR" sz="800" dirty="0">
                <a:latin typeface="Arial Narrow" panose="020B0606020202030204" pitchFamily="34" charset="0"/>
              </a:endParaRPr>
            </a:p>
            <a:p>
              <a:pPr algn="r"/>
              <a:endParaRPr lang="fr-FR" sz="600" dirty="0">
                <a:latin typeface="Arial Narrow" panose="020B0606020202030204" pitchFamily="34" charset="0"/>
              </a:endParaRPr>
            </a:p>
          </p:txBody>
        </p:sp>
        <p:sp>
          <p:nvSpPr>
            <p:cNvPr id="1039" name="ZoneTexte 1038"/>
            <p:cNvSpPr txBox="1"/>
            <p:nvPr/>
          </p:nvSpPr>
          <p:spPr>
            <a:xfrm>
              <a:off x="3060730" y="3178830"/>
              <a:ext cx="6012193" cy="1600438"/>
            </a:xfrm>
            <a:prstGeom prst="rect">
              <a:avLst/>
            </a:prstGeom>
            <a:solidFill>
              <a:srgbClr val="CC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b="1" dirty="0" smtClean="0">
                  <a:latin typeface="Arial Narrow" panose="020B0606020202030204" pitchFamily="34" charset="0"/>
                </a:rPr>
                <a:t>Equipe Modélisation </a:t>
              </a:r>
              <a:endParaRPr lang="fr-FR" sz="1400" b="1" dirty="0">
                <a:latin typeface="Arial Narrow" panose="020B0606020202030204" pitchFamily="34" charset="0"/>
              </a:endParaRPr>
            </a:p>
            <a:p>
              <a:r>
                <a:rPr lang="fr-FR" sz="1200" dirty="0">
                  <a:latin typeface="Arial Narrow" panose="020B0606020202030204" pitchFamily="34" charset="0"/>
                </a:rPr>
                <a:t>Gilles Boulet (DR IRD</a:t>
              </a:r>
              <a:r>
                <a:rPr lang="fr-FR" sz="1200" dirty="0" smtClean="0">
                  <a:latin typeface="Arial Narrow" panose="020B0606020202030204" pitchFamily="34" charset="0"/>
                </a:rPr>
                <a:t>)</a:t>
              </a:r>
            </a:p>
            <a:p>
              <a:pPr algn="just"/>
              <a:r>
                <a:rPr lang="fr-FR" sz="1200" dirty="0" smtClean="0">
                  <a:latin typeface="Arial Narrow" panose="020B0606020202030204" pitchFamily="34" charset="0"/>
                </a:rPr>
                <a:t>A. Al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Bitar</a:t>
              </a:r>
              <a:r>
                <a:rPr lang="fr-FR" sz="1200" dirty="0" smtClean="0">
                  <a:latin typeface="Arial Narrow" panose="020B0606020202030204" pitchFamily="34" charset="0"/>
                </a:rPr>
                <a:t>, E. Alonso Gonzalez, Z. Barrou Dumont, P.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Boitard</a:t>
              </a:r>
              <a:r>
                <a:rPr lang="fr-FR" sz="1200" dirty="0" smtClean="0">
                  <a:latin typeface="Arial Narrow" panose="020B0606020202030204" pitchFamily="34" charset="0"/>
                </a:rPr>
                <a:t>, N.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Breil</a:t>
              </a:r>
              <a:r>
                <a:rPr lang="fr-FR" sz="1200" dirty="0" smtClean="0">
                  <a:latin typeface="Arial Narrow" panose="020B0606020202030204" pitchFamily="34" charset="0"/>
                </a:rPr>
                <a:t>, E. Brochet, V.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Bustillo</a:t>
              </a:r>
              <a:r>
                <a:rPr lang="fr-FR" sz="1200" dirty="0" smtClean="0">
                  <a:latin typeface="Arial Narrow" panose="020B0606020202030204" pitchFamily="34" charset="0"/>
                </a:rPr>
                <a:t>,                E.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Chavanon</a:t>
              </a:r>
              <a:r>
                <a:rPr lang="fr-FR" sz="1200" dirty="0" smtClean="0">
                  <a:latin typeface="Arial Narrow" panose="020B0606020202030204" pitchFamily="34" charset="0"/>
                </a:rPr>
                <a:t>,  A.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Chehbouni</a:t>
              </a:r>
              <a:r>
                <a:rPr lang="fr-FR" sz="1200" dirty="0" smtClean="0">
                  <a:latin typeface="Arial Narrow" panose="020B0606020202030204" pitchFamily="34" charset="0"/>
                </a:rPr>
                <a:t>, B.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Coudert</a:t>
              </a:r>
              <a:r>
                <a:rPr lang="fr-FR" sz="1200" dirty="0" smtClean="0">
                  <a:latin typeface="Arial Narrow" panose="020B0606020202030204" pitchFamily="34" charset="0"/>
                </a:rPr>
                <a:t>,  V.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Demarez</a:t>
              </a:r>
              <a:r>
                <a:rPr lang="fr-FR" sz="1200" dirty="0" smtClean="0">
                  <a:latin typeface="Arial Narrow" panose="020B0606020202030204" pitchFamily="34" charset="0"/>
                </a:rPr>
                <a:t>, N.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Farhani</a:t>
              </a:r>
              <a:r>
                <a:rPr lang="fr-FR" sz="1200" dirty="0" smtClean="0">
                  <a:latin typeface="Arial Narrow" panose="020B0606020202030204" pitchFamily="34" charset="0"/>
                </a:rPr>
                <a:t>, S. Ferrant, S.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Gascoin</a:t>
              </a:r>
              <a:r>
                <a:rPr lang="fr-FR" sz="1200" dirty="0" smtClean="0">
                  <a:latin typeface="Arial Narrow" panose="020B0606020202030204" pitchFamily="34" charset="0"/>
                </a:rPr>
                <a:t>, J.P.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Gastellu-Etchegorry</a:t>
              </a:r>
              <a:r>
                <a:rPr lang="fr-FR" sz="1200" dirty="0" smtClean="0">
                  <a:latin typeface="Arial Narrow" panose="020B0606020202030204" pitchFamily="34" charset="0"/>
                </a:rPr>
                <a:t>, J.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Guilleux</a:t>
              </a:r>
              <a:r>
                <a:rPr lang="fr-FR" sz="1200" dirty="0" smtClean="0">
                  <a:latin typeface="Arial Narrow" panose="020B0606020202030204" pitchFamily="34" charset="0"/>
                </a:rPr>
                <a:t>, M. Huc, L.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Jarlan</a:t>
              </a:r>
              <a:r>
                <a:rPr lang="fr-FR" sz="1200" dirty="0" smtClean="0">
                  <a:latin typeface="Arial Narrow" panose="020B0606020202030204" pitchFamily="34" charset="0"/>
                </a:rPr>
                <a:t>, N.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Jarosz</a:t>
              </a:r>
              <a:r>
                <a:rPr lang="fr-FR" sz="1200" dirty="0" smtClean="0">
                  <a:latin typeface="Arial Narrow" panose="020B0606020202030204" pitchFamily="34" charset="0"/>
                </a:rPr>
                <a:t>,  P.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Laluet</a:t>
              </a:r>
              <a:r>
                <a:rPr lang="fr-FR" sz="1200" dirty="0" smtClean="0">
                  <a:latin typeface="Arial Narrow" panose="020B0606020202030204" pitchFamily="34" charset="0"/>
                </a:rPr>
                <a:t>, T. Lamaze, N.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Lauret</a:t>
              </a:r>
              <a:r>
                <a:rPr lang="fr-FR" sz="1200" dirty="0" smtClean="0">
                  <a:latin typeface="Arial Narrow" panose="020B0606020202030204" pitchFamily="34" charset="0"/>
                </a:rPr>
                <a:t>, V. Le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Dantec</a:t>
              </a:r>
              <a:r>
                <a:rPr lang="fr-FR" sz="1200" dirty="0" smtClean="0">
                  <a:latin typeface="Arial Narrow" panose="020B0606020202030204" pitchFamily="34" charset="0"/>
                </a:rPr>
                <a:t>,        S. Mangiarotti, O. Merlin, Q.T. Nguyen, S.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Mwangi</a:t>
              </a:r>
              <a:r>
                <a:rPr lang="fr-FR" sz="1200" dirty="0" smtClean="0">
                  <a:latin typeface="Arial Narrow" panose="020B0606020202030204" pitchFamily="34" charset="0"/>
                </a:rPr>
                <a:t>,  N.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Ojha</a:t>
              </a:r>
              <a:r>
                <a:rPr lang="fr-FR" sz="1200" dirty="0" smtClean="0">
                  <a:latin typeface="Arial Narrow" panose="020B0606020202030204" pitchFamily="34" charset="0"/>
                </a:rPr>
                <a:t>, L.E.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Olivera</a:t>
              </a:r>
              <a:r>
                <a:rPr lang="fr-FR" sz="1200" dirty="0" smtClean="0">
                  <a:latin typeface="Arial Narrow" panose="020B0606020202030204" pitchFamily="34" charset="0"/>
                </a:rPr>
                <a:t> Guerra,  C. Ollivier, N.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Ouaadi</a:t>
              </a:r>
              <a:r>
                <a:rPr lang="fr-FR" sz="1200" dirty="0" smtClean="0">
                  <a:latin typeface="Arial Narrow" panose="020B0606020202030204" pitchFamily="34" charset="0"/>
                </a:rPr>
                <a:t>, C. Pascal, A.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Paswan</a:t>
              </a:r>
              <a:r>
                <a:rPr lang="fr-FR" sz="1200" dirty="0" smtClean="0">
                  <a:latin typeface="Arial Narrow" panose="020B0606020202030204" pitchFamily="34" charset="0"/>
                </a:rPr>
                <a:t>, V. Penot, S.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Queguiner</a:t>
              </a:r>
              <a:r>
                <a:rPr lang="fr-FR" sz="1200" dirty="0" smtClean="0">
                  <a:latin typeface="Arial Narrow" panose="020B0606020202030204" pitchFamily="34" charset="0"/>
                </a:rPr>
                <a:t>,  O.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Regaieg</a:t>
              </a:r>
              <a:r>
                <a:rPr lang="fr-FR" sz="1200" dirty="0" smtClean="0">
                  <a:latin typeface="Arial Narrow" panose="020B0606020202030204" pitchFamily="34" charset="0"/>
                </a:rPr>
                <a:t>, V.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Rivalland</a:t>
              </a:r>
              <a:r>
                <a:rPr lang="fr-FR" sz="1200" dirty="0" smtClean="0">
                  <a:latin typeface="Arial Narrow" panose="020B0606020202030204" pitchFamily="34" charset="0"/>
                </a:rPr>
                <a:t>,  Z.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Sassi</a:t>
              </a:r>
              <a:r>
                <a:rPr lang="fr-FR" sz="1200" dirty="0" smtClean="0">
                  <a:latin typeface="Arial Narrow" panose="020B0606020202030204" pitchFamily="34" charset="0"/>
                </a:rPr>
                <a:t>, L.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Sourp</a:t>
              </a:r>
              <a:r>
                <a:rPr lang="fr-FR" sz="1200" dirty="0" smtClean="0">
                  <a:latin typeface="Arial Narrow" panose="020B0606020202030204" pitchFamily="34" charset="0"/>
                </a:rPr>
                <a:t>,                  V.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Simonneaux</a:t>
              </a:r>
              <a:r>
                <a:rPr lang="fr-FR" sz="1200" dirty="0" smtClean="0">
                  <a:latin typeface="Arial Narrow" panose="020B0606020202030204" pitchFamily="34" charset="0"/>
                </a:rPr>
                <a:t>, S. Verrier, Y. Wang, </a:t>
              </a:r>
              <a:endParaRPr lang="fr-FR" sz="600" dirty="0">
                <a:latin typeface="Arial Narrow" panose="020B0606020202030204" pitchFamily="34" charset="0"/>
              </a:endParaRPr>
            </a:p>
          </p:txBody>
        </p:sp>
        <p:cxnSp>
          <p:nvCxnSpPr>
            <p:cNvPr id="94" name="Connecteur droit avec flèche 93"/>
            <p:cNvCxnSpPr/>
            <p:nvPr/>
          </p:nvCxnSpPr>
          <p:spPr>
            <a:xfrm flipV="1">
              <a:off x="9143386" y="507537"/>
              <a:ext cx="0" cy="762839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ZoneTexte 15"/>
            <p:cNvSpPr txBox="1"/>
            <p:nvPr/>
          </p:nvSpPr>
          <p:spPr>
            <a:xfrm>
              <a:off x="3392751" y="2821472"/>
              <a:ext cx="28176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i="1" dirty="0">
                  <a:latin typeface="Arial Narrow" panose="020B0606020202030204" pitchFamily="34" charset="0"/>
                </a:rPr>
                <a:t>é</a:t>
              </a:r>
              <a:r>
                <a:rPr lang="fr-FR" sz="1400" i="1" dirty="0" smtClean="0">
                  <a:latin typeface="Arial Narrow" panose="020B0606020202030204" pitchFamily="34" charset="0"/>
                </a:rPr>
                <a:t>quipes d’animation scientifique</a:t>
              </a:r>
              <a:endParaRPr lang="fr-FR" sz="1400" i="1" dirty="0">
                <a:latin typeface="Arial Narrow" panose="020B0606020202030204" pitchFamily="34" charset="0"/>
              </a:endParaRPr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297771" y="2761788"/>
              <a:ext cx="15534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400" i="1" dirty="0" smtClean="0">
                  <a:latin typeface="Arial Narrow" panose="020B0606020202030204" pitchFamily="34" charset="0"/>
                </a:rPr>
                <a:t>Axes thématiques</a:t>
              </a:r>
              <a:endParaRPr lang="fr-FR" sz="1400" i="1" dirty="0">
                <a:latin typeface="Arial Narrow" panose="020B0606020202030204" pitchFamily="34" charset="0"/>
              </a:endParaRPr>
            </a:p>
          </p:txBody>
        </p:sp>
        <p:cxnSp>
          <p:nvCxnSpPr>
            <p:cNvPr id="49" name="Connecteur droit 48"/>
            <p:cNvCxnSpPr/>
            <p:nvPr/>
          </p:nvCxnSpPr>
          <p:spPr>
            <a:xfrm>
              <a:off x="2491490" y="3533523"/>
              <a:ext cx="42639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2549630" y="5250024"/>
              <a:ext cx="38120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/>
            <p:nvPr/>
          </p:nvCxnSpPr>
          <p:spPr>
            <a:xfrm>
              <a:off x="2536683" y="4363230"/>
              <a:ext cx="381202" cy="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4315201" y="7832849"/>
              <a:ext cx="576232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/>
            <p:cNvCxnSpPr/>
            <p:nvPr/>
          </p:nvCxnSpPr>
          <p:spPr>
            <a:xfrm>
              <a:off x="5884309" y="1181621"/>
              <a:ext cx="0" cy="63052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ZoneTexte 6"/>
            <p:cNvSpPr txBox="1"/>
            <p:nvPr/>
          </p:nvSpPr>
          <p:spPr>
            <a:xfrm>
              <a:off x="5506399" y="1314657"/>
              <a:ext cx="2079327" cy="492443"/>
            </a:xfrm>
            <a:prstGeom prst="rect">
              <a:avLst/>
            </a:prstGeom>
            <a:solidFill>
              <a:srgbClr val="CCECF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>
                  <a:latin typeface="Arial Narrow" panose="020B0606020202030204" pitchFamily="34" charset="0"/>
                </a:rPr>
                <a:t>Secrétaire de direction</a:t>
              </a:r>
            </a:p>
            <a:p>
              <a:pPr algn="ctr"/>
              <a:r>
                <a:rPr lang="fr-FR" sz="1200" dirty="0" smtClean="0">
                  <a:latin typeface="Arial Narrow" panose="020B0606020202030204" pitchFamily="34" charset="0"/>
                </a:rPr>
                <a:t>Laurence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Keppel</a:t>
              </a:r>
              <a:r>
                <a:rPr lang="fr-FR" sz="1200" dirty="0" smtClean="0">
                  <a:latin typeface="Arial Narrow" panose="020B0606020202030204" pitchFamily="34" charset="0"/>
                </a:rPr>
                <a:t> (ATRF UPS)</a:t>
              </a:r>
              <a:endParaRPr lang="fr-FR" sz="1200" dirty="0">
                <a:latin typeface="Arial Narrow" panose="020B0606020202030204" pitchFamily="34" charset="0"/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9414599" y="4617642"/>
              <a:ext cx="2549362" cy="492443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400" b="1" dirty="0">
                  <a:latin typeface="Arial Narrow" panose="020B0606020202030204" pitchFamily="34" charset="0"/>
                </a:rPr>
                <a:t>Cellule </a:t>
              </a:r>
              <a:r>
                <a:rPr lang="fr-FR" sz="1400" b="1" dirty="0" smtClean="0">
                  <a:latin typeface="Arial Narrow" panose="020B0606020202030204" pitchFamily="34" charset="0"/>
                </a:rPr>
                <a:t>communication</a:t>
              </a:r>
            </a:p>
            <a:p>
              <a:pPr algn="just"/>
              <a:r>
                <a:rPr lang="fr-FR" sz="1200" dirty="0" smtClean="0">
                  <a:latin typeface="Arial Narrow" panose="020B0606020202030204" pitchFamily="34" charset="0"/>
                </a:rPr>
                <a:t>Simon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Gascoin</a:t>
              </a:r>
              <a:r>
                <a:rPr lang="fr-FR" sz="1200" dirty="0" smtClean="0">
                  <a:latin typeface="Arial Narrow" panose="020B0606020202030204" pitchFamily="34" charset="0"/>
                </a:rPr>
                <a:t> (CR CNRS)</a:t>
              </a:r>
              <a:endParaRPr lang="fr-FR" sz="1200" dirty="0">
                <a:latin typeface="Arial Narrow" panose="020B0606020202030204" pitchFamily="34" charset="0"/>
              </a:endParaRPr>
            </a:p>
          </p:txBody>
        </p:sp>
        <p:sp>
          <p:nvSpPr>
            <p:cNvPr id="13" name="ZoneTexte 12"/>
            <p:cNvSpPr txBox="1"/>
            <p:nvPr/>
          </p:nvSpPr>
          <p:spPr>
            <a:xfrm rot="16200000">
              <a:off x="-498024" y="6746564"/>
              <a:ext cx="1402948" cy="2923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300" dirty="0" smtClean="0">
                  <a:latin typeface="Arial Narrow" panose="020B0606020202030204" pitchFamily="34" charset="0"/>
                </a:rPr>
                <a:t>Chantiers régionaux</a:t>
              </a:r>
              <a:endParaRPr lang="fr-FR" sz="1300" dirty="0">
                <a:latin typeface="Arial Narrow" panose="020B0606020202030204" pitchFamily="34" charset="0"/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861598" y="6486802"/>
              <a:ext cx="1424962" cy="4770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SNO OSR</a:t>
              </a:r>
            </a:p>
            <a:p>
              <a:pPr algn="ctr"/>
              <a:r>
                <a:rPr lang="fr-FR" sz="1100" dirty="0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Tiphaine </a:t>
              </a:r>
              <a:r>
                <a:rPr lang="fr-FR" sz="1100" dirty="0" err="1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Tallec</a:t>
              </a:r>
              <a:endParaRPr lang="fr-FR" sz="1100" dirty="0">
                <a:solidFill>
                  <a:srgbClr val="FF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861599" y="7603335"/>
              <a:ext cx="1424962" cy="4770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OSR Tensift </a:t>
              </a:r>
              <a:r>
                <a:rPr lang="fr-FR" sz="1100" dirty="0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Vincent </a:t>
              </a:r>
              <a:r>
                <a:rPr lang="fr-FR" sz="1100" dirty="0" err="1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Simonneaux</a:t>
              </a:r>
              <a:endParaRPr lang="fr-FR" sz="1100" dirty="0" smtClean="0">
                <a:solidFill>
                  <a:srgbClr val="FF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9379211" y="2923575"/>
              <a:ext cx="2548364" cy="492443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400" b="1" dirty="0" smtClean="0">
                  <a:latin typeface="Arial Narrow" panose="020B0606020202030204" pitchFamily="34" charset="0"/>
                </a:rPr>
                <a:t>Assistant </a:t>
              </a:r>
              <a:r>
                <a:rPr lang="fr-FR" sz="1400" b="1" dirty="0">
                  <a:latin typeface="Arial Narrow" panose="020B0606020202030204" pitchFamily="34" charset="0"/>
                </a:rPr>
                <a:t>de </a:t>
              </a:r>
              <a:r>
                <a:rPr lang="fr-FR" sz="1400" b="1" dirty="0" smtClean="0">
                  <a:latin typeface="Arial Narrow" panose="020B0606020202030204" pitchFamily="34" charset="0"/>
                </a:rPr>
                <a:t>prévention</a:t>
              </a:r>
              <a:endParaRPr lang="fr-FR" sz="1400" b="1" dirty="0">
                <a:latin typeface="Arial Narrow" panose="020B0606020202030204" pitchFamily="34" charset="0"/>
              </a:endParaRPr>
            </a:p>
            <a:p>
              <a:pPr algn="just"/>
              <a:r>
                <a:rPr lang="fr-FR" sz="1200" dirty="0" smtClean="0">
                  <a:latin typeface="Arial Narrow" panose="020B0606020202030204" pitchFamily="34" charset="0"/>
                </a:rPr>
                <a:t>Laurence KEPPEL (ATRF </a:t>
              </a:r>
              <a:r>
                <a:rPr lang="fr-FR" sz="1200" dirty="0">
                  <a:latin typeface="Arial Narrow" panose="020B0606020202030204" pitchFamily="34" charset="0"/>
                </a:rPr>
                <a:t>UPS</a:t>
              </a:r>
              <a:r>
                <a:rPr lang="fr-FR" sz="1200" dirty="0" smtClean="0">
                  <a:latin typeface="Arial Narrow" panose="020B0606020202030204" pitchFamily="34" charset="0"/>
                </a:rPr>
                <a:t>)</a:t>
              </a:r>
              <a:endParaRPr lang="fr-FR" sz="1200" dirty="0">
                <a:latin typeface="Arial Narrow" panose="020B0606020202030204" pitchFamily="34" charset="0"/>
              </a:endParaRPr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9231263" y="1057111"/>
              <a:ext cx="173660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i="1" dirty="0">
                  <a:latin typeface="Arial Narrow" panose="020B0606020202030204" pitchFamily="34" charset="0"/>
                </a:rPr>
                <a:t>s</a:t>
              </a:r>
              <a:r>
                <a:rPr lang="fr-FR" sz="1400" i="1" dirty="0" smtClean="0">
                  <a:latin typeface="Arial Narrow" panose="020B0606020202030204" pitchFamily="34" charset="0"/>
                </a:rPr>
                <a:t>ervices généraux</a:t>
              </a:r>
              <a:endParaRPr lang="fr-FR" sz="1400" i="1" dirty="0">
                <a:latin typeface="Arial Narrow" panose="020B0606020202030204" pitchFamily="34" charset="0"/>
              </a:endParaRPr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1164509" y="1663119"/>
              <a:ext cx="3637073" cy="861774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400" b="1" dirty="0" smtClean="0">
                  <a:latin typeface="Arial Narrow" panose="020B0606020202030204" pitchFamily="34" charset="0"/>
                </a:rPr>
                <a:t>Conseil de Laboratoire </a:t>
              </a:r>
              <a:r>
                <a:rPr lang="fr-FR" sz="1200" dirty="0" smtClean="0">
                  <a:latin typeface="Arial Narrow" panose="020B0606020202030204" pitchFamily="34" charset="0"/>
                </a:rPr>
                <a:t>E.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Ceschia</a:t>
              </a:r>
              <a:r>
                <a:rPr lang="fr-FR" sz="1200" dirty="0" smtClean="0">
                  <a:latin typeface="Arial Narrow" panose="020B0606020202030204" pitchFamily="34" charset="0"/>
                </a:rPr>
                <a:t>, E.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Chavanon</a:t>
              </a:r>
              <a:r>
                <a:rPr lang="fr-FR" sz="1200" dirty="0" smtClean="0">
                  <a:latin typeface="Arial Narrow" panose="020B0606020202030204" pitchFamily="34" charset="0"/>
                </a:rPr>
                <a:t>,        B.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Coucert</a:t>
              </a:r>
              <a:r>
                <a:rPr lang="fr-FR" sz="1200" dirty="0" smtClean="0">
                  <a:latin typeface="Arial Narrow" panose="020B0606020202030204" pitchFamily="34" charset="0"/>
                </a:rPr>
                <a:t>, V.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Demarez</a:t>
              </a:r>
              <a:r>
                <a:rPr lang="fr-FR" sz="1200" dirty="0" smtClean="0">
                  <a:latin typeface="Arial Narrow" panose="020B0606020202030204" pitchFamily="34" charset="0"/>
                </a:rPr>
                <a:t>, J.P.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Gastellu-Etchegorry</a:t>
              </a:r>
              <a:r>
                <a:rPr lang="fr-FR" sz="1200" dirty="0" smtClean="0">
                  <a:latin typeface="Arial Narrow" panose="020B0606020202030204" pitchFamily="34" charset="0"/>
                </a:rPr>
                <a:t>, P.T.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Hoa</a:t>
              </a:r>
              <a:r>
                <a:rPr lang="fr-FR" sz="1200" dirty="0" smtClean="0">
                  <a:latin typeface="Arial Narrow" panose="020B0606020202030204" pitchFamily="34" charset="0"/>
                </a:rPr>
                <a:t>,   L.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Jarlan</a:t>
              </a:r>
              <a:r>
                <a:rPr lang="fr-FR" sz="1200" dirty="0" smtClean="0">
                  <a:latin typeface="Arial Narrow" panose="020B0606020202030204" pitchFamily="34" charset="0"/>
                </a:rPr>
                <a:t>, T.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Koleck</a:t>
              </a:r>
              <a:r>
                <a:rPr lang="fr-FR" sz="1200" dirty="0" smtClean="0">
                  <a:latin typeface="Arial Narrow" panose="020B0606020202030204" pitchFamily="34" charset="0"/>
                </a:rPr>
                <a:t>, B. Lemaire, C. Marais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Sicre</a:t>
              </a:r>
              <a:r>
                <a:rPr lang="fr-FR" sz="1200" dirty="0" smtClean="0">
                  <a:latin typeface="Arial Narrow" panose="020B0606020202030204" pitchFamily="34" charset="0"/>
                </a:rPr>
                <a:t>, A.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Mialon</a:t>
              </a:r>
              <a:r>
                <a:rPr lang="fr-FR" sz="1200" dirty="0" smtClean="0">
                  <a:latin typeface="Arial Narrow" panose="020B0606020202030204" pitchFamily="34" charset="0"/>
                </a:rPr>
                <a:t>,  M.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Planells</a:t>
              </a:r>
              <a:r>
                <a:rPr lang="fr-FR" sz="1200" dirty="0" smtClean="0">
                  <a:latin typeface="Arial Narrow" panose="020B0606020202030204" pitchFamily="34" charset="0"/>
                </a:rPr>
                <a:t>, J.L.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Roujean</a:t>
              </a:r>
              <a:r>
                <a:rPr lang="fr-FR" sz="1200" dirty="0" smtClean="0">
                  <a:latin typeface="Arial Narrow" panose="020B0606020202030204" pitchFamily="34" charset="0"/>
                </a:rPr>
                <a:t>,  D.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Tarrisse</a:t>
              </a:r>
              <a:r>
                <a:rPr lang="fr-FR" sz="1200" dirty="0" smtClean="0">
                  <a:latin typeface="Arial Narrow" panose="020B0606020202030204" pitchFamily="34" charset="0"/>
                </a:rPr>
                <a:t>,  S.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Valero</a:t>
              </a:r>
              <a:r>
                <a:rPr lang="fr-FR" sz="1200" dirty="0" smtClean="0">
                  <a:latin typeface="Arial Narrow" panose="020B0606020202030204" pitchFamily="34" charset="0"/>
                </a:rPr>
                <a:t>, M.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Zribi</a:t>
              </a:r>
              <a:endParaRPr lang="fr-FR" sz="1400" b="1" dirty="0" smtClean="0">
                <a:latin typeface="Arial Narrow" panose="020B0606020202030204" pitchFamily="34" charset="0"/>
              </a:endParaRPr>
            </a:p>
          </p:txBody>
        </p:sp>
        <p:cxnSp>
          <p:nvCxnSpPr>
            <p:cNvPr id="83" name="Connecteur droit 82"/>
            <p:cNvCxnSpPr/>
            <p:nvPr/>
          </p:nvCxnSpPr>
          <p:spPr>
            <a:xfrm>
              <a:off x="9184158" y="3885414"/>
              <a:ext cx="168431" cy="30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83"/>
            <p:cNvCxnSpPr/>
            <p:nvPr/>
          </p:nvCxnSpPr>
          <p:spPr>
            <a:xfrm>
              <a:off x="9232900" y="4893144"/>
              <a:ext cx="168431" cy="30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cteur droit 84"/>
            <p:cNvCxnSpPr/>
            <p:nvPr/>
          </p:nvCxnSpPr>
          <p:spPr>
            <a:xfrm>
              <a:off x="9192109" y="5555626"/>
              <a:ext cx="168431" cy="30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cteur droit avec flèche 85"/>
            <p:cNvCxnSpPr/>
            <p:nvPr/>
          </p:nvCxnSpPr>
          <p:spPr>
            <a:xfrm flipV="1">
              <a:off x="6911065" y="491264"/>
              <a:ext cx="0" cy="422473"/>
            </a:xfrm>
            <a:prstGeom prst="straightConnector1">
              <a:avLst/>
            </a:prstGeom>
            <a:ln w="28575">
              <a:solidFill>
                <a:schemeClr val="tx1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6" name="Picture 2" descr="D:\CESBIO\logo CESBIO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271" y="360897"/>
              <a:ext cx="1067047" cy="65856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72" name="Connecteur droit 71"/>
            <p:cNvCxnSpPr/>
            <p:nvPr/>
          </p:nvCxnSpPr>
          <p:spPr>
            <a:xfrm>
              <a:off x="5245142" y="1209855"/>
              <a:ext cx="7548" cy="10928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ZoneTexte 4"/>
            <p:cNvSpPr txBox="1"/>
            <p:nvPr/>
          </p:nvSpPr>
          <p:spPr>
            <a:xfrm>
              <a:off x="4814416" y="718557"/>
              <a:ext cx="2791996" cy="492443"/>
            </a:xfrm>
            <a:prstGeom prst="rect">
              <a:avLst/>
            </a:prstGeom>
            <a:solidFill>
              <a:srgbClr val="FFD54F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400" b="1" dirty="0" smtClean="0">
                  <a:latin typeface="Arial Narrow" panose="020B0606020202030204" pitchFamily="34" charset="0"/>
                </a:rPr>
                <a:t>Directeur</a:t>
              </a:r>
            </a:p>
            <a:p>
              <a:pPr algn="ctr"/>
              <a:r>
                <a:rPr lang="fr-FR" sz="1200" dirty="0" err="1" smtClean="0">
                  <a:latin typeface="Arial Narrow" panose="020B0606020202030204" pitchFamily="34" charset="0"/>
                </a:rPr>
                <a:t>Mehrez</a:t>
              </a:r>
              <a:r>
                <a:rPr lang="fr-FR" sz="1200" dirty="0" smtClean="0">
                  <a:latin typeface="Arial Narrow" panose="020B0606020202030204" pitchFamily="34" charset="0"/>
                </a:rPr>
                <a:t> ZRIBI (DR </a:t>
              </a:r>
              <a:r>
                <a:rPr lang="fr-FR" sz="1200" dirty="0">
                  <a:latin typeface="Arial Narrow" panose="020B0606020202030204" pitchFamily="34" charset="0"/>
                </a:rPr>
                <a:t>CNRS)</a:t>
              </a: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5077163" y="1993839"/>
              <a:ext cx="3484948" cy="677108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b="1" dirty="0" smtClean="0">
                  <a:latin typeface="Arial Narrow" panose="020B0606020202030204" pitchFamily="34" charset="0"/>
                </a:rPr>
                <a:t>Comité de direction </a:t>
              </a:r>
              <a:r>
                <a:rPr lang="fr-FR" sz="1200" dirty="0" smtClean="0">
                  <a:latin typeface="Arial Narrow" panose="020B0606020202030204" pitchFamily="34" charset="0"/>
                </a:rPr>
                <a:t>G. Boulet, V.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Bustillo</a:t>
              </a:r>
              <a:r>
                <a:rPr lang="fr-FR" sz="1200" dirty="0" smtClean="0">
                  <a:latin typeface="Arial Narrow" panose="020B0606020202030204" pitchFamily="34" charset="0"/>
                </a:rPr>
                <a:t>, E.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Ceschia</a:t>
              </a:r>
              <a:r>
                <a:rPr lang="fr-FR" sz="1200" dirty="0" smtClean="0">
                  <a:latin typeface="Arial Narrow" panose="020B0606020202030204" pitchFamily="34" charset="0"/>
                </a:rPr>
                <a:t>, V.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Demarez</a:t>
              </a:r>
              <a:r>
                <a:rPr lang="fr-FR" sz="1200" dirty="0" smtClean="0">
                  <a:latin typeface="Arial Narrow" panose="020B0606020202030204" pitchFamily="34" charset="0"/>
                </a:rPr>
                <a:t>, O.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Hagolle</a:t>
              </a:r>
              <a:r>
                <a:rPr lang="fr-FR" sz="1200" dirty="0" smtClean="0">
                  <a:latin typeface="Arial Narrow" panose="020B0606020202030204" pitchFamily="34" charset="0"/>
                </a:rPr>
                <a:t>, L.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Jarlan</a:t>
              </a:r>
              <a:r>
                <a:rPr lang="fr-FR" sz="1200" dirty="0" smtClean="0">
                  <a:latin typeface="Arial Narrow" panose="020B0606020202030204" pitchFamily="34" charset="0"/>
                </a:rPr>
                <a:t>,  D. Maria, O. Merlin,      V.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Simonneaux</a:t>
              </a:r>
              <a:r>
                <a:rPr lang="fr-FR" sz="1200" dirty="0" smtClean="0">
                  <a:latin typeface="Arial Narrow" panose="020B0606020202030204" pitchFamily="34" charset="0"/>
                </a:rPr>
                <a:t>, M.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Zribi</a:t>
              </a:r>
              <a:r>
                <a:rPr lang="fr-FR" sz="1200" dirty="0" smtClean="0">
                  <a:latin typeface="Arial Narrow" panose="020B0606020202030204" pitchFamily="34" charset="0"/>
                </a:rPr>
                <a:t> </a:t>
              </a:r>
            </a:p>
          </p:txBody>
        </p:sp>
        <p:cxnSp>
          <p:nvCxnSpPr>
            <p:cNvPr id="90" name="Connecteur droit 89"/>
            <p:cNvCxnSpPr>
              <a:endCxn id="1039" idx="1"/>
            </p:cNvCxnSpPr>
            <p:nvPr/>
          </p:nvCxnSpPr>
          <p:spPr>
            <a:xfrm>
              <a:off x="2950004" y="3979049"/>
              <a:ext cx="110726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ZoneTexte 55"/>
            <p:cNvSpPr txBox="1"/>
            <p:nvPr/>
          </p:nvSpPr>
          <p:spPr>
            <a:xfrm>
              <a:off x="3060730" y="4851738"/>
              <a:ext cx="6004242" cy="2246769"/>
            </a:xfrm>
            <a:prstGeom prst="rect">
              <a:avLst/>
            </a:prstGeom>
            <a:solidFill>
              <a:srgbClr val="CC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sz="1400" b="1" dirty="0" smtClean="0">
                  <a:latin typeface="Arial Narrow" panose="020B0606020202030204" pitchFamily="34" charset="0"/>
                </a:rPr>
                <a:t>Equipe Systèmes d’observation</a:t>
              </a:r>
              <a:endParaRPr lang="fr-FR" sz="1400" b="1" dirty="0">
                <a:latin typeface="Arial Narrow" panose="020B0606020202030204" pitchFamily="34" charset="0"/>
              </a:endParaRPr>
            </a:p>
            <a:p>
              <a:r>
                <a:rPr lang="fr-FR" sz="1200" dirty="0" smtClean="0">
                  <a:latin typeface="Arial Narrow" panose="020B0606020202030204" pitchFamily="34" charset="0"/>
                </a:rPr>
                <a:t>Olivier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Hagolle</a:t>
              </a:r>
              <a:r>
                <a:rPr lang="fr-FR" sz="1200" dirty="0" smtClean="0">
                  <a:latin typeface="Arial Narrow" panose="020B0606020202030204" pitchFamily="34" charset="0"/>
                </a:rPr>
                <a:t> </a:t>
              </a:r>
              <a:r>
                <a:rPr lang="fr-FR" sz="1200" dirty="0">
                  <a:latin typeface="Arial Narrow" panose="020B0606020202030204" pitchFamily="34" charset="0"/>
                </a:rPr>
                <a:t>(DR </a:t>
              </a:r>
              <a:r>
                <a:rPr lang="fr-FR" sz="1200" dirty="0" smtClean="0">
                  <a:latin typeface="Arial Narrow" panose="020B0606020202030204" pitchFamily="34" charset="0"/>
                </a:rPr>
                <a:t>CNES)</a:t>
              </a:r>
            </a:p>
            <a:p>
              <a:pPr algn="just"/>
              <a:r>
                <a:rPr lang="fr-FR" sz="1200" dirty="0" smtClean="0">
                  <a:latin typeface="Arial Narrow" panose="020B0606020202030204" pitchFamily="34" charset="0"/>
                </a:rPr>
                <a:t>E.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Anterrieu</a:t>
              </a:r>
              <a:r>
                <a:rPr lang="fr-FR" sz="1200" dirty="0" smtClean="0">
                  <a:latin typeface="Arial Narrow" panose="020B0606020202030204" pitchFamily="34" charset="0"/>
                </a:rPr>
                <a:t>, L. Arnaud, J. Auclair, E.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Ayari</a:t>
              </a:r>
              <a:r>
                <a:rPr lang="fr-FR" sz="1200" dirty="0" smtClean="0">
                  <a:latin typeface="Arial Narrow" panose="020B0606020202030204" pitchFamily="34" charset="0"/>
                </a:rPr>
                <a:t>, M. Barbier, F.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Baup</a:t>
              </a:r>
              <a:r>
                <a:rPr lang="fr-FR" sz="1200" dirty="0" smtClean="0">
                  <a:latin typeface="Arial Narrow" panose="020B0606020202030204" pitchFamily="34" charset="0"/>
                </a:rPr>
                <a:t>, V.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Bellet</a:t>
              </a:r>
              <a:r>
                <a:rPr lang="fr-FR" sz="1200" dirty="0" smtClean="0">
                  <a:latin typeface="Arial Narrow" panose="020B0606020202030204" pitchFamily="34" charset="0"/>
                </a:rPr>
                <a:t>, C.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Berthonaud</a:t>
              </a:r>
              <a:r>
                <a:rPr lang="fr-FR" sz="1200" dirty="0" smtClean="0">
                  <a:latin typeface="Arial Narrow" panose="020B0606020202030204" pitchFamily="34" charset="0"/>
                </a:rPr>
                <a:t> , P.A. Bou,        A. Bouvet, A. brut, E.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Ceschia</a:t>
              </a:r>
              <a:r>
                <a:rPr lang="fr-FR" sz="1200" dirty="0" smtClean="0">
                  <a:latin typeface="Arial Narrow" panose="020B0606020202030204" pitchFamily="34" charset="0"/>
                </a:rPr>
                <a:t>, J. Champion, P.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Chibaudel</a:t>
              </a:r>
              <a:r>
                <a:rPr lang="fr-FR" sz="1200" dirty="0" smtClean="0">
                  <a:latin typeface="Arial Narrow" panose="020B0606020202030204" pitchFamily="34" charset="0"/>
                </a:rPr>
                <a:t>, N. Claverie, J. Colin, K.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Dassas</a:t>
              </a:r>
              <a:r>
                <a:rPr lang="fr-FR" sz="1200" dirty="0" smtClean="0">
                  <a:latin typeface="Arial Narrow" panose="020B0606020202030204" pitchFamily="34" charset="0"/>
                </a:rPr>
                <a:t>, V.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Dehaye</a:t>
              </a:r>
              <a:r>
                <a:rPr lang="fr-FR" sz="1200" dirty="0" smtClean="0">
                  <a:latin typeface="Arial Narrow" panose="020B0606020202030204" pitchFamily="34" charset="0"/>
                </a:rPr>
                <a:t>,  J.F.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Dejoux</a:t>
              </a:r>
              <a:r>
                <a:rPr lang="fr-FR" sz="1200" dirty="0" smtClean="0">
                  <a:latin typeface="Arial Narrow" panose="020B0606020202030204" pitchFamily="34" charset="0"/>
                </a:rPr>
                <a:t>, I.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Dumeur</a:t>
              </a:r>
              <a:r>
                <a:rPr lang="fr-FR" sz="1200" dirty="0" smtClean="0">
                  <a:latin typeface="Arial Narrow" panose="020B0606020202030204" pitchFamily="34" charset="0"/>
                </a:rPr>
                <a:t>, S. El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Idrissi</a:t>
              </a:r>
              <a:r>
                <a:rPr lang="fr-FR" sz="1200" dirty="0" smtClean="0">
                  <a:latin typeface="Arial Narrow" panose="020B0606020202030204" pitchFamily="34" charset="0"/>
                </a:rPr>
                <a:t>, P.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Fanise</a:t>
              </a:r>
              <a:r>
                <a:rPr lang="fr-FR" sz="1200" dirty="0" smtClean="0">
                  <a:latin typeface="Arial Narrow" panose="020B0606020202030204" pitchFamily="34" charset="0"/>
                </a:rPr>
                <a:t>, R.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Faucheron</a:t>
              </a:r>
              <a:r>
                <a:rPr lang="fr-FR" sz="1200" dirty="0" smtClean="0">
                  <a:latin typeface="Arial Narrow" panose="020B0606020202030204" pitchFamily="34" charset="0"/>
                </a:rPr>
                <a:t>, M.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Fauvel</a:t>
              </a:r>
              <a:r>
                <a:rPr lang="fr-FR" sz="1200" dirty="0" smtClean="0">
                  <a:latin typeface="Arial Narrow" panose="020B0606020202030204" pitchFamily="34" charset="0"/>
                </a:rPr>
                <a:t>, M.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Ferlicoq</a:t>
              </a:r>
              <a:r>
                <a:rPr lang="fr-FR" sz="1200" dirty="0" smtClean="0">
                  <a:latin typeface="Arial Narrow" panose="020B0606020202030204" pitchFamily="34" charset="0"/>
                </a:rPr>
                <a:t>, </a:t>
              </a:r>
              <a:r>
                <a:rPr lang="fr-FR" sz="1200" dirty="0" smtClean="0">
                  <a:latin typeface="Arial Narrow" panose="020B0606020202030204" pitchFamily="34" charset="0"/>
                </a:rPr>
                <a:t>R</a:t>
              </a:r>
              <a:r>
                <a:rPr lang="fr-FR" sz="1200" dirty="0" smtClean="0">
                  <a:latin typeface="Arial Narrow" panose="020B0606020202030204" pitchFamily="34" charset="0"/>
                </a:rPr>
                <a:t>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Fieuzal</a:t>
              </a:r>
              <a:r>
                <a:rPr lang="fr-FR" sz="1200" dirty="0" smtClean="0">
                  <a:latin typeface="Arial Narrow" panose="020B0606020202030204" pitchFamily="34" charset="0"/>
                </a:rPr>
                <a:t>, P.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Gamet</a:t>
              </a:r>
              <a:r>
                <a:rPr lang="fr-FR" sz="1200" dirty="0" smtClean="0">
                  <a:latin typeface="Arial Narrow" panose="020B0606020202030204" pitchFamily="34" charset="0"/>
                </a:rPr>
                <a:t>, F.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Gibon</a:t>
              </a:r>
              <a:r>
                <a:rPr lang="fr-FR" sz="1200" dirty="0" smtClean="0">
                  <a:latin typeface="Arial Narrow" panose="020B0606020202030204" pitchFamily="34" charset="0"/>
                </a:rPr>
                <a:t>,  H.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Gibrin</a:t>
              </a:r>
              <a:r>
                <a:rPr lang="fr-FR" sz="1200" dirty="0" smtClean="0">
                  <a:latin typeface="Arial Narrow" panose="020B0606020202030204" pitchFamily="34" charset="0"/>
                </a:rPr>
                <a:t>, E.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Giry</a:t>
              </a:r>
              <a:r>
                <a:rPr lang="fr-FR" sz="1200" dirty="0" smtClean="0">
                  <a:latin typeface="Arial Narrow" panose="020B0606020202030204" pitchFamily="34" charset="0"/>
                </a:rPr>
                <a:t>-Fouquet, F.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Granouillac</a:t>
              </a:r>
              <a:r>
                <a:rPr lang="fr-FR" sz="1200" dirty="0" smtClean="0">
                  <a:latin typeface="Arial Narrow" panose="020B0606020202030204" pitchFamily="34" charset="0"/>
                </a:rPr>
                <a:t>, A.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Herblot</a:t>
              </a:r>
              <a:r>
                <a:rPr lang="fr-FR" sz="1200" dirty="0" smtClean="0">
                  <a:latin typeface="Arial Narrow" panose="020B0606020202030204" pitchFamily="34" charset="0"/>
                </a:rPr>
                <a:t>, J.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Inglada</a:t>
              </a:r>
              <a:r>
                <a:rPr lang="fr-FR" sz="1200" dirty="0" smtClean="0">
                  <a:latin typeface="Arial Narrow" panose="020B0606020202030204" pitchFamily="34" charset="0"/>
                </a:rPr>
                <a:t>,  Y. Kerr, T.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Koleck</a:t>
              </a:r>
              <a:r>
                <a:rPr lang="fr-FR" sz="1200" dirty="0" smtClean="0">
                  <a:latin typeface="Arial Narrow" panose="020B0606020202030204" pitchFamily="34" charset="0"/>
                </a:rPr>
                <a:t>, M. Lassalle, T.T. Le, M. le Page, B. Lemaire, R. Madelon, C. Marais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Sicre</a:t>
              </a:r>
              <a:r>
                <a:rPr lang="fr-FR" sz="1200" dirty="0" smtClean="0">
                  <a:latin typeface="Arial Narrow" panose="020B0606020202030204" pitchFamily="34" charset="0"/>
                </a:rPr>
                <a:t>, E. Melo Ramirez,  A.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Mialon</a:t>
              </a:r>
              <a:r>
                <a:rPr lang="fr-FR" sz="1200" dirty="0" smtClean="0">
                  <a:latin typeface="Arial Narrow" panose="020B0606020202030204" pitchFamily="34" charset="0"/>
                </a:rPr>
                <a:t>, J. Michel, P.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Mordelet</a:t>
              </a:r>
              <a:r>
                <a:rPr lang="fr-FR" sz="1200" dirty="0" smtClean="0">
                  <a:latin typeface="Arial Narrow" panose="020B0606020202030204" pitchFamily="34" charset="0"/>
                </a:rPr>
                <a:t>, D. Morin, J.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Ortet</a:t>
              </a:r>
              <a:r>
                <a:rPr lang="fr-FR" sz="1200" dirty="0" smtClean="0">
                  <a:latin typeface="Arial Narrow" panose="020B0606020202030204" pitchFamily="34" charset="0"/>
                </a:rPr>
                <a:t>, T. H. Phan, M.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Planells</a:t>
              </a:r>
              <a:r>
                <a:rPr lang="fr-FR" sz="1200" dirty="0" smtClean="0">
                  <a:latin typeface="Arial Narrow" panose="020B0606020202030204" pitchFamily="34" charset="0"/>
                </a:rPr>
                <a:t>, P.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Richaume</a:t>
              </a:r>
              <a:r>
                <a:rPr lang="fr-FR" sz="1200" dirty="0" smtClean="0">
                  <a:latin typeface="Arial Narrow" panose="020B0606020202030204" pitchFamily="34" charset="0"/>
                </a:rPr>
                <a:t>,  C. Rioux, </a:t>
              </a:r>
              <a:r>
                <a:rPr lang="fr-FR" sz="1200" dirty="0" smtClean="0">
                  <a:latin typeface="Arial Narrow" panose="020B0606020202030204" pitchFamily="34" charset="0"/>
                </a:rPr>
                <a:t>N</a:t>
              </a:r>
              <a:r>
                <a:rPr lang="fr-FR" sz="1200" dirty="0" smtClean="0">
                  <a:latin typeface="Arial Narrow" panose="020B0606020202030204" pitchFamily="34" charset="0"/>
                </a:rPr>
                <a:t>. Rodriguez Fernandez, J.L.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Roujean</a:t>
              </a:r>
              <a:r>
                <a:rPr lang="fr-FR" sz="1200" dirty="0" smtClean="0">
                  <a:latin typeface="Arial Narrow" panose="020B0606020202030204" pitchFamily="34" charset="0"/>
                </a:rPr>
                <a:t>, J. Salazar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Neira</a:t>
              </a:r>
              <a:r>
                <a:rPr lang="fr-FR" sz="1200" dirty="0" smtClean="0">
                  <a:latin typeface="Arial Narrow" panose="020B0606020202030204" pitchFamily="34" charset="0"/>
                </a:rPr>
                <a:t>, R.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Souissi</a:t>
              </a:r>
              <a:r>
                <a:rPr lang="fr-FR" sz="1200" dirty="0" smtClean="0">
                  <a:latin typeface="Arial Narrow" panose="020B0606020202030204" pitchFamily="34" charset="0"/>
                </a:rPr>
                <a:t>, M.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Sow</a:t>
              </a:r>
              <a:r>
                <a:rPr lang="fr-FR" sz="1200" dirty="0" smtClean="0">
                  <a:latin typeface="Arial Narrow" panose="020B0606020202030204" pitchFamily="34" charset="0"/>
                </a:rPr>
                <a:t>,  C. </a:t>
              </a:r>
              <a:r>
                <a:rPr lang="fr-FR" sz="1200" dirty="0" err="1">
                  <a:latin typeface="Arial Narrow" panose="020B0606020202030204" pitchFamily="34" charset="0"/>
                </a:rPr>
                <a:t>S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uere</a:t>
              </a:r>
              <a:r>
                <a:rPr lang="fr-FR" sz="1200" dirty="0" smtClean="0">
                  <a:latin typeface="Arial Narrow" panose="020B0606020202030204" pitchFamily="34" charset="0"/>
                </a:rPr>
                <a:t>, T.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Tallec</a:t>
              </a:r>
              <a:r>
                <a:rPr lang="fr-FR" sz="1200" dirty="0" smtClean="0">
                  <a:latin typeface="Arial Narrow" panose="020B0606020202030204" pitchFamily="34" charset="0"/>
                </a:rPr>
                <a:t>, </a:t>
              </a:r>
              <a:r>
                <a:rPr lang="fr-FR" sz="1200" dirty="0" smtClean="0">
                  <a:latin typeface="Arial Narrow" panose="020B0606020202030204" pitchFamily="34" charset="0"/>
                </a:rPr>
                <a:t>H.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Trenteseaux</a:t>
              </a:r>
              <a:r>
                <a:rPr lang="fr-FR" sz="1200" dirty="0" smtClean="0">
                  <a:latin typeface="Arial Narrow" panose="020B0606020202030204" pitchFamily="34" charset="0"/>
                </a:rPr>
                <a:t>,  V.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Thierion</a:t>
              </a:r>
              <a:r>
                <a:rPr lang="fr-FR" sz="1200" dirty="0" smtClean="0">
                  <a:latin typeface="Arial Narrow" panose="020B0606020202030204" pitchFamily="34" charset="0"/>
                </a:rPr>
                <a:t>, </a:t>
              </a:r>
              <a:r>
                <a:rPr lang="fr-FR" sz="1200" dirty="0" smtClean="0">
                  <a:latin typeface="Arial Narrow" panose="020B0606020202030204" pitchFamily="34" charset="0"/>
                </a:rPr>
                <a:t>Si.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Valero</a:t>
              </a:r>
              <a:r>
                <a:rPr lang="fr-FR" sz="1200" dirty="0" smtClean="0">
                  <a:latin typeface="Arial Narrow" panose="020B0606020202030204" pitchFamily="34" charset="0"/>
                </a:rPr>
                <a:t>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Valbuena</a:t>
              </a:r>
              <a:r>
                <a:rPr lang="fr-FR" sz="1200" dirty="0" smtClean="0">
                  <a:latin typeface="Arial Narrow" panose="020B0606020202030204" pitchFamily="34" charset="0"/>
                </a:rPr>
                <a:t>, L. Villard, J.S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Vinasco</a:t>
              </a:r>
              <a:r>
                <a:rPr lang="fr-FR" sz="1200" dirty="0" smtClean="0">
                  <a:latin typeface="Arial Narrow" panose="020B0606020202030204" pitchFamily="34" charset="0"/>
                </a:rPr>
                <a:t> Salinas, T.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Wijmer</a:t>
              </a:r>
              <a:r>
                <a:rPr lang="fr-FR" sz="1200" dirty="0" smtClean="0">
                  <a:latin typeface="Arial Narrow" panose="020B0606020202030204" pitchFamily="34" charset="0"/>
                </a:rPr>
                <a:t>, </a:t>
              </a:r>
              <a:r>
                <a:rPr lang="fr-FR" sz="1200" dirty="0" smtClean="0">
                  <a:latin typeface="Arial Narrow" panose="020B0606020202030204" pitchFamily="34" charset="0"/>
                </a:rPr>
                <a:t>B</a:t>
              </a:r>
              <a:r>
                <a:rPr lang="fr-FR" sz="1200" dirty="0" smtClean="0">
                  <a:latin typeface="Arial Narrow" panose="020B0606020202030204" pitchFamily="34" charset="0"/>
                </a:rPr>
                <a:t>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Zawilski</a:t>
              </a:r>
              <a:r>
                <a:rPr lang="fr-FR" sz="1200" dirty="0" smtClean="0">
                  <a:latin typeface="Arial Narrow" panose="020B0606020202030204" pitchFamily="34" charset="0"/>
                </a:rPr>
                <a:t>, Y.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Zerah</a:t>
              </a:r>
              <a:r>
                <a:rPr lang="fr-FR" sz="1200" dirty="0" smtClean="0">
                  <a:latin typeface="Arial Narrow" panose="020B0606020202030204" pitchFamily="34" charset="0"/>
                </a:rPr>
                <a:t>, Z.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Zhen</a:t>
              </a:r>
              <a:r>
                <a:rPr lang="fr-FR" sz="1200" dirty="0" smtClean="0">
                  <a:latin typeface="Arial Narrow" panose="020B0606020202030204" pitchFamily="34" charset="0"/>
                </a:rPr>
                <a:t>, M.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Zribi</a:t>
              </a:r>
              <a:endParaRPr lang="fr-FR" sz="1200" dirty="0">
                <a:latin typeface="Arial Narrow" panose="020B0606020202030204" pitchFamily="34" charset="0"/>
              </a:endParaRPr>
            </a:p>
            <a:p>
              <a:pPr algn="just"/>
              <a:endParaRPr lang="fr-FR" sz="600" dirty="0">
                <a:latin typeface="Arial Narrow" panose="020B0606020202030204" pitchFamily="34" charset="0"/>
              </a:endParaRPr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4918388" y="6995901"/>
              <a:ext cx="3951947" cy="4924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400" b="1" dirty="0" smtClean="0">
                  <a:latin typeface="Arial Narrow" panose="020B0606020202030204" pitchFamily="34" charset="0"/>
                </a:rPr>
                <a:t>Système d’information environnemental</a:t>
              </a:r>
              <a:endParaRPr lang="fr-FR" sz="1400" b="1" dirty="0">
                <a:latin typeface="Arial Narrow" panose="020B0606020202030204" pitchFamily="34" charset="0"/>
              </a:endParaRPr>
            </a:p>
            <a:p>
              <a:pPr algn="just"/>
              <a:r>
                <a:rPr lang="fr-FR" sz="1200" dirty="0" smtClean="0">
                  <a:latin typeface="Arial Narrow" panose="020B0606020202030204" pitchFamily="34" charset="0"/>
                </a:rPr>
                <a:t>Philippe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Baillion</a:t>
              </a:r>
              <a:r>
                <a:rPr lang="fr-FR" sz="1200" dirty="0" smtClean="0">
                  <a:latin typeface="Arial Narrow" panose="020B0606020202030204" pitchFamily="34" charset="0"/>
                </a:rPr>
                <a:t> (IR UPS)</a:t>
              </a:r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4935091" y="7586628"/>
              <a:ext cx="3951947" cy="4924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400" b="1" dirty="0" smtClean="0">
                  <a:latin typeface="Arial Narrow" panose="020B0606020202030204" pitchFamily="34" charset="0"/>
                </a:rPr>
                <a:t>Groupe calcul scientifique</a:t>
              </a:r>
            </a:p>
            <a:p>
              <a:pPr algn="just"/>
              <a:r>
                <a:rPr lang="fr-FR" sz="1200" dirty="0" smtClean="0">
                  <a:latin typeface="Arial Narrow" panose="020B0606020202030204" pitchFamily="34" charset="0"/>
                </a:rPr>
                <a:t>Ahmad Al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Bitar</a:t>
              </a:r>
              <a:r>
                <a:rPr lang="fr-FR" sz="1200" dirty="0" smtClean="0">
                  <a:latin typeface="Arial Narrow" panose="020B0606020202030204" pitchFamily="34" charset="0"/>
                </a:rPr>
                <a:t> (IR CNRS)</a:t>
              </a:r>
            </a:p>
          </p:txBody>
        </p:sp>
        <p:sp>
          <p:nvSpPr>
            <p:cNvPr id="98" name="ZoneTexte 97"/>
            <p:cNvSpPr txBox="1"/>
            <p:nvPr/>
          </p:nvSpPr>
          <p:spPr>
            <a:xfrm>
              <a:off x="4933228" y="8248963"/>
              <a:ext cx="3951947" cy="49244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400" b="1" dirty="0" smtClean="0">
                  <a:latin typeface="Arial Narrow" panose="020B0606020202030204" pitchFamily="34" charset="0"/>
                </a:rPr>
                <a:t>Groupe instrumentation</a:t>
              </a:r>
              <a:endParaRPr lang="fr-FR" sz="1400" b="1" dirty="0">
                <a:latin typeface="Arial Narrow" panose="020B0606020202030204" pitchFamily="34" charset="0"/>
              </a:endParaRPr>
            </a:p>
            <a:p>
              <a:pPr algn="just"/>
              <a:r>
                <a:rPr lang="fr-FR" sz="1200" dirty="0" smtClean="0">
                  <a:latin typeface="Arial Narrow" panose="020B0606020202030204" pitchFamily="34" charset="0"/>
                </a:rPr>
                <a:t>Aurore Brut (MCF UPS)</a:t>
              </a:r>
            </a:p>
          </p:txBody>
        </p:sp>
        <p:sp>
          <p:nvSpPr>
            <p:cNvPr id="101" name="ZoneTexte 100"/>
            <p:cNvSpPr txBox="1"/>
            <p:nvPr/>
          </p:nvSpPr>
          <p:spPr>
            <a:xfrm>
              <a:off x="2961918" y="7687973"/>
              <a:ext cx="14377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i="1" dirty="0" smtClean="0">
                  <a:latin typeface="Arial Narrow" panose="020B0606020202030204" pitchFamily="34" charset="0"/>
                </a:rPr>
                <a:t>Groupes métiers</a:t>
              </a:r>
              <a:endParaRPr lang="fr-FR" sz="1400" i="1" dirty="0">
                <a:latin typeface="Arial Narrow" panose="020B0606020202030204" pitchFamily="34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5548125" y="4977048"/>
              <a:ext cx="770508" cy="31009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SMOS</a:t>
              </a:r>
            </a:p>
            <a:p>
              <a:pPr algn="ctr"/>
              <a:r>
                <a:rPr lang="fr-FR" sz="1000" dirty="0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Y. Kerr </a:t>
              </a:r>
              <a:endParaRPr lang="fr-FR" sz="1000" dirty="0">
                <a:solidFill>
                  <a:srgbClr val="FF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372158" y="4990297"/>
              <a:ext cx="684000" cy="3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VENUS</a:t>
              </a:r>
            </a:p>
            <a:p>
              <a:pPr algn="ctr"/>
              <a:r>
                <a:rPr lang="fr-FR" sz="1000" dirty="0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G. </a:t>
              </a:r>
              <a:r>
                <a:rPr lang="fr-FR" sz="1000" dirty="0" err="1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Dedieu</a:t>
              </a:r>
              <a:endParaRPr lang="fr-FR" sz="1000" dirty="0">
                <a:solidFill>
                  <a:srgbClr val="FF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7131514" y="4990297"/>
              <a:ext cx="949796" cy="3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BIOMASS</a:t>
              </a:r>
            </a:p>
            <a:p>
              <a:pPr algn="ctr"/>
              <a:r>
                <a:rPr lang="fr-FR" sz="1000" dirty="0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L. Ferro-</a:t>
              </a:r>
              <a:r>
                <a:rPr lang="fr-FR" sz="1000" dirty="0" err="1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Famil</a:t>
              </a:r>
              <a:endParaRPr lang="fr-FR" sz="1000" dirty="0">
                <a:solidFill>
                  <a:srgbClr val="FF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8148111" y="4977544"/>
              <a:ext cx="828000" cy="309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TRISHNA</a:t>
              </a:r>
            </a:p>
            <a:p>
              <a:pPr algn="ctr"/>
              <a:r>
                <a:rPr lang="fr-FR" sz="1000" dirty="0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J.L. </a:t>
              </a:r>
              <a:r>
                <a:rPr lang="fr-FR" sz="1000" dirty="0" err="1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Roujean</a:t>
              </a:r>
              <a:endParaRPr lang="fr-FR" sz="1000" dirty="0">
                <a:solidFill>
                  <a:srgbClr val="FF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4891433" y="3205529"/>
              <a:ext cx="1693583" cy="31967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DART </a:t>
              </a:r>
            </a:p>
            <a:p>
              <a:pPr algn="ctr"/>
              <a:r>
                <a:rPr lang="fr-FR" sz="900" b="1" dirty="0" smtClean="0">
                  <a:solidFill>
                    <a:srgbClr val="FF0000"/>
                  </a:solidFill>
                  <a:latin typeface="Arial Narrow" panose="020B0606020202030204" pitchFamily="34" charset="0"/>
                </a:rPr>
                <a:t>J.P. GASTELLU -ETCHEGORRY</a:t>
              </a:r>
              <a:endParaRPr lang="fr-FR" sz="900" b="1" dirty="0">
                <a:solidFill>
                  <a:srgbClr val="FF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03" name="ZoneTexte 102"/>
            <p:cNvSpPr txBox="1"/>
            <p:nvPr/>
          </p:nvSpPr>
          <p:spPr>
            <a:xfrm>
              <a:off x="9395060" y="5294812"/>
              <a:ext cx="2549362" cy="492443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just"/>
              <a:r>
                <a:rPr lang="fr-FR" sz="1400" b="1" dirty="0" smtClean="0">
                  <a:latin typeface="Arial Narrow" panose="020B0606020202030204" pitchFamily="34" charset="0"/>
                </a:rPr>
                <a:t>Comité développement durable</a:t>
              </a:r>
            </a:p>
            <a:p>
              <a:pPr algn="just"/>
              <a:r>
                <a:rPr lang="fr-FR" sz="1200" dirty="0" smtClean="0">
                  <a:latin typeface="Arial Narrow" panose="020B0606020202030204" pitchFamily="34" charset="0"/>
                </a:rPr>
                <a:t>Arnaud </a:t>
              </a:r>
              <a:r>
                <a:rPr lang="fr-FR" sz="1200" dirty="0" err="1" smtClean="0">
                  <a:latin typeface="Arial Narrow" panose="020B0606020202030204" pitchFamily="34" charset="0"/>
                </a:rPr>
                <a:t>Mialon</a:t>
              </a:r>
              <a:r>
                <a:rPr lang="fr-FR" sz="1200" dirty="0" smtClean="0">
                  <a:latin typeface="Arial Narrow" panose="020B0606020202030204" pitchFamily="34" charset="0"/>
                </a:rPr>
                <a:t> (IR CNRS)</a:t>
              </a:r>
              <a:endParaRPr lang="fr-FR" sz="1200" dirty="0">
                <a:latin typeface="Arial Narrow" panose="020B0606020202030204" pitchFamily="34" charset="0"/>
              </a:endParaRPr>
            </a:p>
          </p:txBody>
        </p:sp>
        <p:cxnSp>
          <p:nvCxnSpPr>
            <p:cNvPr id="107" name="Connecteur droit 106"/>
            <p:cNvCxnSpPr/>
            <p:nvPr/>
          </p:nvCxnSpPr>
          <p:spPr>
            <a:xfrm>
              <a:off x="9159357" y="6677829"/>
              <a:ext cx="168431" cy="30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>
            <a:xfrm flipV="1">
              <a:off x="4284967" y="7256940"/>
              <a:ext cx="601032" cy="39896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>
              <a:off x="4295488" y="8070543"/>
              <a:ext cx="595945" cy="42149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ZoneTexte 2"/>
            <p:cNvSpPr txBox="1"/>
            <p:nvPr/>
          </p:nvSpPr>
          <p:spPr>
            <a:xfrm>
              <a:off x="10151321" y="8248962"/>
              <a:ext cx="152004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JANVIER  2022</a:t>
              </a:r>
              <a:endParaRPr lang="fr-FR" sz="1400" dirty="0"/>
            </a:p>
          </p:txBody>
        </p:sp>
      </p:grp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6603" y="5899850"/>
            <a:ext cx="1958347" cy="39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10142369" y="6292688"/>
            <a:ext cx="11938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dirty="0" err="1" smtClean="0"/>
              <a:t>Mehrez</a:t>
            </a:r>
            <a:r>
              <a:rPr lang="fr-FR" sz="800" dirty="0" smtClean="0"/>
              <a:t> ZRIBI</a:t>
            </a:r>
          </a:p>
          <a:p>
            <a:r>
              <a:rPr lang="fr-FR" sz="800" dirty="0" smtClean="0"/>
              <a:t>Directeur du CESBIO</a:t>
            </a:r>
            <a:endParaRPr lang="fr-FR" sz="800" dirty="0"/>
          </a:p>
        </p:txBody>
      </p:sp>
      <p:sp>
        <p:nvSpPr>
          <p:cNvPr id="105" name="ZoneTexte 104"/>
          <p:cNvSpPr txBox="1"/>
          <p:nvPr/>
        </p:nvSpPr>
        <p:spPr>
          <a:xfrm>
            <a:off x="9414346" y="4858366"/>
            <a:ext cx="2737899" cy="83099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 smtClean="0">
                <a:latin typeface="Arial Narrow" panose="020B0606020202030204" pitchFamily="34" charset="0"/>
              </a:rPr>
              <a:t>C. </a:t>
            </a:r>
            <a:r>
              <a:rPr lang="fr-FR" sz="1200" b="1" dirty="0" smtClean="0">
                <a:latin typeface="Arial Narrow" panose="020B0606020202030204" pitchFamily="34" charset="0"/>
              </a:rPr>
              <a:t>Valorisation </a:t>
            </a:r>
            <a:r>
              <a:rPr lang="fr-FR" sz="1200" dirty="0" smtClean="0">
                <a:latin typeface="Arial Narrow" panose="020B0606020202030204" pitchFamily="34" charset="0"/>
              </a:rPr>
              <a:t>Valérie </a:t>
            </a:r>
            <a:r>
              <a:rPr lang="fr-FR" sz="1200" dirty="0" err="1" smtClean="0">
                <a:latin typeface="Arial Narrow" panose="020B0606020202030204" pitchFamily="34" charset="0"/>
              </a:rPr>
              <a:t>Demarez</a:t>
            </a:r>
            <a:r>
              <a:rPr lang="fr-FR" sz="1200" dirty="0" smtClean="0">
                <a:latin typeface="Arial Narrow" panose="020B0606020202030204" pitchFamily="34" charset="0"/>
              </a:rPr>
              <a:t> (MCF UPS)</a:t>
            </a:r>
            <a:endParaRPr lang="fr-FR" sz="1200" dirty="0" smtClean="0">
              <a:latin typeface="Arial Narrow" panose="020B0606020202030204" pitchFamily="34" charset="0"/>
            </a:endParaRPr>
          </a:p>
          <a:p>
            <a:pPr algn="just"/>
            <a:r>
              <a:rPr lang="fr-FR" sz="1200" b="1" dirty="0" smtClean="0">
                <a:latin typeface="Arial Narrow" panose="020B0606020202030204" pitchFamily="34" charset="0"/>
              </a:rPr>
              <a:t>C. Formation </a:t>
            </a:r>
            <a:r>
              <a:rPr lang="fr-FR" sz="1200" dirty="0" smtClean="0">
                <a:latin typeface="Arial Narrow" panose="020B0606020202030204" pitchFamily="34" charset="0"/>
              </a:rPr>
              <a:t>Christophe </a:t>
            </a:r>
            <a:r>
              <a:rPr lang="fr-FR" sz="1200" dirty="0" err="1" smtClean="0">
                <a:latin typeface="Arial Narrow" panose="020B0606020202030204" pitchFamily="34" charset="0"/>
              </a:rPr>
              <a:t>Suere</a:t>
            </a:r>
            <a:r>
              <a:rPr lang="fr-FR" sz="1200" dirty="0" smtClean="0">
                <a:latin typeface="Arial Narrow" panose="020B0606020202030204" pitchFamily="34" charset="0"/>
              </a:rPr>
              <a:t> ( IE CNRS)</a:t>
            </a:r>
            <a:endParaRPr lang="fr-FR" sz="1200" dirty="0" smtClean="0">
              <a:latin typeface="Arial Narrow" panose="020B0606020202030204" pitchFamily="34" charset="0"/>
            </a:endParaRPr>
          </a:p>
          <a:p>
            <a:pPr algn="just"/>
            <a:r>
              <a:rPr lang="fr-FR" sz="1200" b="1" dirty="0" smtClean="0">
                <a:latin typeface="Arial Narrow" panose="020B0606020202030204" pitchFamily="34" charset="0"/>
              </a:rPr>
              <a:t>C. Egalité </a:t>
            </a:r>
            <a:r>
              <a:rPr lang="fr-FR" sz="1200" dirty="0" smtClean="0">
                <a:latin typeface="Arial Narrow" panose="020B0606020202030204" pitchFamily="34" charset="0"/>
              </a:rPr>
              <a:t>Emilie </a:t>
            </a:r>
            <a:r>
              <a:rPr lang="fr-FR" sz="1200" dirty="0" smtClean="0">
                <a:latin typeface="Arial Narrow" panose="020B0606020202030204" pitchFamily="34" charset="0"/>
              </a:rPr>
              <a:t>Bastié (AI CNRS)</a:t>
            </a:r>
            <a:endParaRPr lang="fr-FR" sz="1200" dirty="0" smtClean="0">
              <a:latin typeface="Arial Narrow" panose="020B0606020202030204" pitchFamily="34" charset="0"/>
            </a:endParaRPr>
          </a:p>
          <a:p>
            <a:pPr algn="just"/>
            <a:endParaRPr lang="fr-FR" sz="1200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1100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3520</TotalTime>
  <Words>834</Words>
  <Application>Microsoft Office PowerPoint</Application>
  <PresentationFormat>Personnalisé</PresentationFormat>
  <Paragraphs>71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Laurent Polidori</dc:creator>
  <cp:lastModifiedBy>lkeppel</cp:lastModifiedBy>
  <cp:revision>194</cp:revision>
  <cp:lastPrinted>2019-03-25T08:10:01Z</cp:lastPrinted>
  <dcterms:created xsi:type="dcterms:W3CDTF">2016-04-11T10:22:49Z</dcterms:created>
  <dcterms:modified xsi:type="dcterms:W3CDTF">2022-01-25T08:21:16Z</dcterms:modified>
</cp:coreProperties>
</file>